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media/image3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3"/>
    <p:sldId id="258" r:id="rId4"/>
    <p:sldId id="269" r:id="rId5"/>
    <p:sldId id="261" r:id="rId6"/>
    <p:sldId id="266" r:id="rId7"/>
    <p:sldId id="260" r:id="rId8"/>
    <p:sldId id="264" r:id="rId9"/>
    <p:sldId id="274" r:id="rId10"/>
    <p:sldId id="277" r:id="rId11"/>
  </p:sldIdLst>
  <p:sldSz cx="12192000" cy="6858000"/>
  <p:notesSz cx="6858000" cy="9144000"/>
  <p:embeddedFontLst>
    <p:embeddedFont>
      <p:font typeface="Gilroy" panose="00000400000000000000" charset="0"/>
      <p:regular r:id="rId17"/>
    </p:embeddedFont>
    <p:embeddedFont>
      <p:font typeface="Mona-Sans Black Wide" charset="0"/>
      <p:bold r:id="rId18"/>
    </p:embeddedFont>
  </p:embeddedFontLst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77" userDrawn="1">
          <p15:clr>
            <a:srgbClr val="A4A3A4"/>
          </p15:clr>
        </p15:guide>
        <p15:guide id="3" orient="horz" pos="3876" userDrawn="1">
          <p15:clr>
            <a:srgbClr val="A4A3A4"/>
          </p15:clr>
        </p15:guide>
        <p15:guide id="4" orient="horz" pos="460" userDrawn="1">
          <p15:clr>
            <a:srgbClr val="A4A3A4"/>
          </p15:clr>
        </p15:guide>
        <p15:guide id="5" orient="horz" pos="879" userDrawn="1">
          <p15:clr>
            <a:srgbClr val="A4A3A4"/>
          </p15:clr>
        </p15:guide>
        <p15:guide id="6" pos="512" userDrawn="1">
          <p15:clr>
            <a:srgbClr val="A4A3A4"/>
          </p15:clr>
        </p15:guide>
        <p15:guide id="7" pos="72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C16"/>
    <a:srgbClr val="FF6600"/>
    <a:srgbClr val="FFC000"/>
    <a:srgbClr val="E2AC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6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588" y="738"/>
      </p:cViewPr>
      <p:guideLst>
        <p:guide orient="horz" pos="2160"/>
        <p:guide pos="3877"/>
        <p:guide orient="horz" pos="3876"/>
        <p:guide orient="horz" pos="460"/>
        <p:guide orient="horz" pos="879"/>
        <p:guide pos="512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.xml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380160832977286"/>
          <c:y val="0.00451925880359918"/>
          <c:w val="0.944243077829998"/>
          <c:h val="0.8752865340558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ptCount val="0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7066896"/>
        <c:axId val="1227069416"/>
      </c:barChart>
      <c:catAx>
        <c:axId val="12270668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227069416"/>
        <c:crosses val="autoZero"/>
        <c:auto val="1"/>
        <c:lblAlgn val="ctr"/>
        <c:lblOffset val="100"/>
        <c:noMultiLvlLbl val="0"/>
      </c:catAx>
      <c:valAx>
        <c:axId val="122706941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alpha val="9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227066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FE242-27D3-48C4-99C7-3276580C82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9062-6B8D-4D62-AF9A-8B844B26C1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FE242-27D3-48C4-99C7-3276580C82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9062-6B8D-4D62-AF9A-8B844B26C1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FE242-27D3-48C4-99C7-3276580C82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9062-6B8D-4D62-AF9A-8B844B26C1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FE242-27D3-48C4-99C7-3276580C82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9062-6B8D-4D62-AF9A-8B844B26C1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FE242-27D3-48C4-99C7-3276580C82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9062-6B8D-4D62-AF9A-8B844B26C1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FE242-27D3-48C4-99C7-3276580C82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9062-6B8D-4D62-AF9A-8B844B26C1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FE242-27D3-48C4-99C7-3276580C82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9062-6B8D-4D62-AF9A-8B844B26C1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FE242-27D3-48C4-99C7-3276580C82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9062-6B8D-4D62-AF9A-8B844B26C1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FE242-27D3-48C4-99C7-3276580C82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9062-6B8D-4D62-AF9A-8B844B26C1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FE242-27D3-48C4-99C7-3276580C82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9062-6B8D-4D62-AF9A-8B844B26C1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FE242-27D3-48C4-99C7-3276580C82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9062-6B8D-4D62-AF9A-8B844B26C1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FE242-27D3-48C4-99C7-3276580C82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89062-6B8D-4D62-AF9A-8B844B26C1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C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vanced-technology-concept-visualization-circuit-260nw-2198551397"/>
          <p:cNvPicPr>
            <a:picLocks noChangeAspect="1"/>
          </p:cNvPicPr>
          <p:nvPr/>
        </p:nvPicPr>
        <p:blipFill>
          <a:blip r:embed="rId1"/>
          <a:srcRect b="7159"/>
          <a:stretch>
            <a:fillRect/>
          </a:stretch>
        </p:blipFill>
        <p:spPr>
          <a:xfrm>
            <a:off x="4274185" y="0"/>
            <a:ext cx="7917815" cy="5648960"/>
          </a:xfrm>
          <a:prstGeom prst="rect">
            <a:avLst/>
          </a:prstGeom>
        </p:spPr>
      </p:pic>
      <p:sp>
        <p:nvSpPr>
          <p:cNvPr id="24" name="矩形: 圆角 23"/>
          <p:cNvSpPr/>
          <p:nvPr/>
        </p:nvSpPr>
        <p:spPr>
          <a:xfrm>
            <a:off x="3820438" y="0"/>
            <a:ext cx="837156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40C16">
                  <a:alpha val="0"/>
                </a:srgbClr>
              </a:gs>
              <a:gs pos="100000">
                <a:srgbClr val="040C16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88197" y="6152428"/>
            <a:ext cx="28939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20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100" dirty="0">
                <a:solidFill>
                  <a:schemeClr val="bg1"/>
                </a:solidFill>
                <a:ea typeface="Arial" panose="020B0604020202020204" pitchFamily="34" charset="0"/>
              </a:rPr>
              <a:t>PRESENTATION</a:t>
            </a:r>
            <a:endParaRPr lang="en-US" altLang="zh-CN" sz="1100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463464" y="0"/>
            <a:ext cx="3394552" cy="6858000"/>
          </a:xfrm>
          <a:prstGeom prst="roundRect">
            <a:avLst>
              <a:gd name="adj" fmla="val 0"/>
            </a:avLst>
          </a:prstGeom>
          <a:solidFill>
            <a:srgbClr val="040C1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88893" y="2260835"/>
            <a:ext cx="7010853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GB" altLang="en-US" sz="4400" b="0" i="0" u="none" strike="noStrike" dirty="0">
                <a:gradFill flip="none" rotWithShape="1">
                  <a:gsLst>
                    <a:gs pos="0">
                      <a:srgbClr val="FFC000"/>
                    </a:gs>
                    <a:gs pos="100000">
                      <a:srgbClr val="FF6600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Arial" panose="020B0604020202020204" pitchFamily="34" charset="0"/>
              </a:rPr>
              <a:t>DEDICATED MICROPROCESSOR</a:t>
            </a:r>
            <a:endParaRPr lang="en-GB" altLang="en-US" sz="4400" b="0" i="0" u="none" strike="noStrike" dirty="0">
              <a:gradFill flip="none" rotWithShape="1">
                <a:gsLst>
                  <a:gs pos="0">
                    <a:srgbClr val="FFC000"/>
                  </a:gs>
                  <a:gs pos="100000">
                    <a:srgbClr val="FF6600"/>
                  </a:gs>
                </a:gsLst>
                <a:lin ang="2700000" scaled="1"/>
                <a:tileRect/>
              </a:gradFill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35461" y="4880874"/>
            <a:ext cx="4126565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/>
                </a:solidFill>
              </a:rPr>
              <a:t>ahabnnie@gmail.com, isaacdanso2001@gmail.com</a:t>
            </a:r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40765" y="4465753"/>
            <a:ext cx="4255241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/>
            </a:lvl1pPr>
          </a:lstStyle>
          <a:p>
            <a:r>
              <a:rPr lang="en-GB" altLang="en-US" sz="1800" dirty="0">
                <a:solidFill>
                  <a:schemeClr val="bg1"/>
                </a:solidFill>
              </a:rPr>
              <a:t>DANSO ISAAC</a:t>
            </a:r>
            <a:endParaRPr lang="en-GB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8893" y="1939519"/>
            <a:ext cx="555894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GB" altLang="zh-CN" sz="2000" dirty="0">
                <a:solidFill>
                  <a:schemeClr val="bg1"/>
                </a:solidFill>
                <a:ea typeface="Arial" panose="020B0604020202020204" pitchFamily="34" charset="0"/>
              </a:rPr>
              <a:t>BUILDING A </a:t>
            </a:r>
            <a:endParaRPr lang="en-GB" altLang="zh-CN" sz="2000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1212617" y="1848474"/>
            <a:ext cx="32567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814192" y="0"/>
            <a:ext cx="0" cy="685800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814192" y="5649238"/>
            <a:ext cx="7828767" cy="1208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8605381" y="5060515"/>
            <a:ext cx="3586619" cy="17974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661975" y="2046159"/>
            <a:ext cx="301175" cy="301175"/>
            <a:chOff x="7064679" y="4283901"/>
            <a:chExt cx="388307" cy="388307"/>
          </a:xfrm>
        </p:grpSpPr>
        <p:sp>
          <p:nvSpPr>
            <p:cNvPr id="35" name="椭圆 34"/>
            <p:cNvSpPr/>
            <p:nvPr/>
          </p:nvSpPr>
          <p:spPr>
            <a:xfrm>
              <a:off x="7064679" y="4283901"/>
              <a:ext cx="388307" cy="388307"/>
            </a:xfrm>
            <a:prstGeom prst="ellipse">
              <a:avLst/>
            </a:prstGeom>
            <a:solidFill>
              <a:srgbClr val="FFC000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十字形 35"/>
            <p:cNvSpPr/>
            <p:nvPr/>
          </p:nvSpPr>
          <p:spPr>
            <a:xfrm>
              <a:off x="7161209" y="4380431"/>
              <a:ext cx="195246" cy="195246"/>
            </a:xfrm>
            <a:prstGeom prst="plus">
              <a:avLst>
                <a:gd name="adj" fmla="val 4066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9073813" y="5486848"/>
            <a:ext cx="3205424" cy="4298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GB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ea typeface="Arial" panose="020B0604020202020204" pitchFamily="34" charset="0"/>
              </a:rPr>
              <a:t>INTERNSHIP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ea typeface="Arial" panose="020B0604020202020204" pitchFamily="34" charset="0"/>
            </a:endParaRPr>
          </a:p>
          <a:p>
            <a:r>
              <a: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ea typeface="Arial" panose="020B0604020202020204" pitchFamily="34" charset="0"/>
              </a:rPr>
              <a:t>TRAINING 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ea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030471" y="5970918"/>
            <a:ext cx="2770668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</a:t>
            </a:r>
            <a:r>
              <a:rPr lang="en-GB" altLang="zh-CN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RESENTATION ON DESIGNING A DEDICATED MICROPROCESSOR AND IMPLEMENTING IT ON THE SPARTAN 3 FPGA DEVELOPMENT BOARD USING VHDL</a:t>
            </a:r>
            <a:endParaRPr lang="en-GB" altLang="zh-CN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62061" y="5499410"/>
            <a:ext cx="400050" cy="400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C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vanced-technology-concept-visualization-circuit-260nw-2198551397"/>
          <p:cNvPicPr>
            <a:picLocks noChangeAspect="1"/>
          </p:cNvPicPr>
          <p:nvPr/>
        </p:nvPicPr>
        <p:blipFill>
          <a:blip r:embed="rId1"/>
          <a:srcRect b="7310"/>
          <a:stretch>
            <a:fillRect/>
          </a:stretch>
        </p:blipFill>
        <p:spPr>
          <a:xfrm>
            <a:off x="635" y="0"/>
            <a:ext cx="12191365" cy="33077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88197" y="6152428"/>
            <a:ext cx="28939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20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100" dirty="0">
                <a:solidFill>
                  <a:schemeClr val="bg1"/>
                </a:solidFill>
                <a:ea typeface="Arial" panose="020B0604020202020204" pitchFamily="34" charset="0"/>
              </a:rPr>
              <a:t>PRESENTATION</a:t>
            </a:r>
            <a:endParaRPr lang="en-US" altLang="zh-CN" sz="1100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61" name="任意多边形: 形状 60"/>
          <p:cNvSpPr/>
          <p:nvPr/>
        </p:nvSpPr>
        <p:spPr>
          <a:xfrm>
            <a:off x="1" y="3312110"/>
            <a:ext cx="12191999" cy="3545890"/>
          </a:xfrm>
          <a:custGeom>
            <a:avLst/>
            <a:gdLst>
              <a:gd name="connsiteX0" fmla="*/ 0 w 12191999"/>
              <a:gd name="connsiteY0" fmla="*/ 0 h 3545890"/>
              <a:gd name="connsiteX1" fmla="*/ 12191999 w 12191999"/>
              <a:gd name="connsiteY1" fmla="*/ 0 h 3545890"/>
              <a:gd name="connsiteX2" fmla="*/ 12191999 w 12191999"/>
              <a:gd name="connsiteY2" fmla="*/ 3545890 h 3545890"/>
              <a:gd name="connsiteX3" fmla="*/ 0 w 12191999"/>
              <a:gd name="connsiteY3" fmla="*/ 3545890 h 354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545890">
                <a:moveTo>
                  <a:pt x="0" y="0"/>
                </a:moveTo>
                <a:lnTo>
                  <a:pt x="12191999" y="0"/>
                </a:lnTo>
                <a:lnTo>
                  <a:pt x="12191999" y="3545890"/>
                </a:lnTo>
                <a:lnTo>
                  <a:pt x="0" y="35458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35" y="1885315"/>
            <a:ext cx="1219200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GB" altLang="en-US" sz="5400" b="0" i="0" u="none" strike="noStrike" dirty="0">
                <a:gradFill flip="none" rotWithShape="1">
                  <a:gsLst>
                    <a:gs pos="0">
                      <a:srgbClr val="FFC000"/>
                    </a:gs>
                    <a:gs pos="100000">
                      <a:srgbClr val="FF6600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Arial" panose="020B0604020202020204" pitchFamily="34" charset="0"/>
              </a:rPr>
              <a:t>PROBLEM STATEMENT</a:t>
            </a:r>
            <a:endParaRPr lang="en-GB" altLang="en-US" sz="5400" b="0" i="0" u="none" strike="noStrike" dirty="0">
              <a:gradFill flip="none" rotWithShape="1">
                <a:gsLst>
                  <a:gs pos="0">
                    <a:srgbClr val="FFC000"/>
                  </a:gs>
                  <a:gs pos="100000">
                    <a:srgbClr val="FF6600"/>
                  </a:gs>
                </a:gsLst>
                <a:lin ang="2700000" scaled="1"/>
                <a:tileRect/>
              </a:gradFill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20725" y="4695825"/>
            <a:ext cx="10807065" cy="1189355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1050"/>
            </a:lvl1pPr>
          </a:lstStyle>
          <a:p>
            <a:r>
              <a:rPr lang="en-US" altLang="zh-CN" sz="2800" dirty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a dedicated Datapath for inputting three 8-bit unsigned numbers, and then output the smallest numbe</a:t>
            </a:r>
            <a:r>
              <a:rPr lang="en-GB" altLang="en-US" sz="2800" dirty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en-GB" altLang="en-US" sz="2800" dirty="0">
              <a:solidFill>
                <a:srgbClr val="FF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任意多边形: 形状 58"/>
          <p:cNvSpPr/>
          <p:nvPr/>
        </p:nvSpPr>
        <p:spPr>
          <a:xfrm>
            <a:off x="0" y="6373092"/>
            <a:ext cx="12192000" cy="484909"/>
          </a:xfrm>
          <a:custGeom>
            <a:avLst/>
            <a:gdLst>
              <a:gd name="connsiteX0" fmla="*/ 0 w 12192000"/>
              <a:gd name="connsiteY0" fmla="*/ 0 h 484909"/>
              <a:gd name="connsiteX1" fmla="*/ 12192000 w 12192000"/>
              <a:gd name="connsiteY1" fmla="*/ 0 h 484909"/>
              <a:gd name="connsiteX2" fmla="*/ 12192000 w 12192000"/>
              <a:gd name="connsiteY2" fmla="*/ 484909 h 484909"/>
              <a:gd name="connsiteX3" fmla="*/ 0 w 12192000"/>
              <a:gd name="connsiteY3" fmla="*/ 484909 h 48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84909">
                <a:moveTo>
                  <a:pt x="0" y="0"/>
                </a:moveTo>
                <a:lnTo>
                  <a:pt x="12192000" y="0"/>
                </a:lnTo>
                <a:lnTo>
                  <a:pt x="12192000" y="484909"/>
                </a:lnTo>
                <a:lnTo>
                  <a:pt x="0" y="48490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/>
        </p:nvSpPr>
        <p:spPr>
          <a:xfrm>
            <a:off x="0" y="0"/>
            <a:ext cx="12192000" cy="330390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40C16">
                  <a:alpha val="0"/>
                </a:srgbClr>
              </a:gs>
              <a:gs pos="100000">
                <a:srgbClr val="040C16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C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814192" y="0"/>
            <a:ext cx="0" cy="685800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052830" y="454660"/>
            <a:ext cx="5204460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GB" altLang="en-US" sz="4800" i="0" u="none" strike="noStrike" dirty="0">
                <a:gradFill flip="none" rotWithShape="1">
                  <a:gsLst>
                    <a:gs pos="0">
                      <a:srgbClr val="FFC000"/>
                    </a:gs>
                    <a:gs pos="100000">
                      <a:srgbClr val="FF6600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Arial" panose="020B0604020202020204" pitchFamily="34" charset="0"/>
              </a:rPr>
              <a:t>GENERATED </a:t>
            </a:r>
            <a:endParaRPr lang="en-GB" altLang="en-US" sz="4800" i="0" u="none" strike="noStrike" dirty="0">
              <a:gradFill flip="none" rotWithShape="1">
                <a:gsLst>
                  <a:gs pos="0">
                    <a:srgbClr val="FFC000"/>
                  </a:gs>
                  <a:gs pos="100000">
                    <a:srgbClr val="FF6600"/>
                  </a:gs>
                </a:gsLst>
                <a:lin ang="2700000" scaled="1"/>
                <a:tileRect/>
              </a:gradFill>
              <a:effectLst/>
              <a:latin typeface="+mj-lt"/>
              <a:ea typeface="Arial" panose="020B0604020202020204" pitchFamily="34" charset="0"/>
            </a:endParaRPr>
          </a:p>
          <a:p>
            <a:pPr fontAlgn="ctr"/>
            <a:r>
              <a:rPr lang="en-GB" altLang="en-US" sz="4800" i="0" u="none" strike="noStrike" dirty="0">
                <a:gradFill flip="none" rotWithShape="1">
                  <a:gsLst>
                    <a:gs pos="0">
                      <a:srgbClr val="FFC000"/>
                    </a:gs>
                    <a:gs pos="100000">
                      <a:srgbClr val="FF6600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Arial" panose="020B0604020202020204" pitchFamily="34" charset="0"/>
              </a:rPr>
              <a:t>PSEUDOCODE</a:t>
            </a:r>
            <a:endParaRPr lang="en-GB" altLang="en-US" sz="4800" i="0" u="none" strike="noStrike" dirty="0">
              <a:gradFill flip="none" rotWithShape="1">
                <a:gsLst>
                  <a:gs pos="0">
                    <a:srgbClr val="FFC000"/>
                  </a:gs>
                  <a:gs pos="100000">
                    <a:srgbClr val="FF6600"/>
                  </a:gs>
                </a:gsLst>
                <a:lin ang="2700000" scaled="1"/>
                <a:tileRect/>
              </a:gradFill>
              <a:effectLst/>
              <a:latin typeface="+mj-lt"/>
              <a:ea typeface="Arial" panose="020B0604020202020204" pitchFamily="34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1284347" y="2022893"/>
            <a:ext cx="74000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661975" y="1722041"/>
            <a:ext cx="301175" cy="301175"/>
            <a:chOff x="7064679" y="4283901"/>
            <a:chExt cx="388307" cy="388307"/>
          </a:xfrm>
        </p:grpSpPr>
        <p:sp>
          <p:nvSpPr>
            <p:cNvPr id="44" name="椭圆 43"/>
            <p:cNvSpPr/>
            <p:nvPr/>
          </p:nvSpPr>
          <p:spPr>
            <a:xfrm>
              <a:off x="7064679" y="4283901"/>
              <a:ext cx="388307" cy="388307"/>
            </a:xfrm>
            <a:prstGeom prst="ellipse">
              <a:avLst/>
            </a:prstGeom>
            <a:solidFill>
              <a:srgbClr val="FFC000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十字形 44"/>
            <p:cNvSpPr/>
            <p:nvPr/>
          </p:nvSpPr>
          <p:spPr>
            <a:xfrm>
              <a:off x="7161209" y="4380431"/>
              <a:ext cx="195246" cy="195246"/>
            </a:xfrm>
            <a:prstGeom prst="plus">
              <a:avLst>
                <a:gd name="adj" fmla="val 4066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1179830" y="2159000"/>
            <a:ext cx="4064000" cy="3176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GB" altLang="en-US">
                <a:solidFill>
                  <a:schemeClr val="bg1"/>
                </a:solidFill>
              </a:rPr>
              <a:t>input A, B, C;</a:t>
            </a:r>
            <a:endParaRPr lang="en-GB" altLang="en-US">
              <a:solidFill>
                <a:schemeClr val="bg1"/>
              </a:solidFill>
            </a:endParaRPr>
          </a:p>
          <a:p>
            <a:r>
              <a:rPr lang="en-GB" altLang="en-US">
                <a:solidFill>
                  <a:schemeClr val="bg1"/>
                </a:solidFill>
              </a:rPr>
              <a:t>if(A &lt; B){</a:t>
            </a:r>
            <a:endParaRPr lang="en-GB" altLang="en-US">
              <a:solidFill>
                <a:schemeClr val="bg1"/>
              </a:solidFill>
            </a:endParaRPr>
          </a:p>
          <a:p>
            <a:r>
              <a:rPr lang="en-GB" altLang="en-US">
                <a:solidFill>
                  <a:schemeClr val="bg1"/>
                </a:solidFill>
              </a:rPr>
              <a:t>	E = A;</a:t>
            </a:r>
            <a:endParaRPr lang="en-GB" altLang="en-US">
              <a:solidFill>
                <a:schemeClr val="bg1"/>
              </a:solidFill>
            </a:endParaRPr>
          </a:p>
          <a:p>
            <a:r>
              <a:rPr lang="en-GB" altLang="en-US">
                <a:solidFill>
                  <a:schemeClr val="bg1"/>
                </a:solidFill>
              </a:rPr>
              <a:t>}</a:t>
            </a:r>
            <a:endParaRPr lang="en-GB" altLang="en-US">
              <a:solidFill>
                <a:schemeClr val="bg1"/>
              </a:solidFill>
            </a:endParaRPr>
          </a:p>
          <a:p>
            <a:r>
              <a:rPr lang="en-GB" altLang="en-US">
                <a:solidFill>
                  <a:schemeClr val="bg1"/>
                </a:solidFill>
              </a:rPr>
              <a:t>else {</a:t>
            </a:r>
            <a:endParaRPr lang="en-GB" altLang="en-US">
              <a:solidFill>
                <a:schemeClr val="bg1"/>
              </a:solidFill>
            </a:endParaRPr>
          </a:p>
          <a:p>
            <a:r>
              <a:rPr lang="en-GB" altLang="en-US">
                <a:solidFill>
                  <a:schemeClr val="bg1"/>
                </a:solidFill>
              </a:rPr>
              <a:t>	E = B;</a:t>
            </a:r>
            <a:endParaRPr lang="en-GB" altLang="en-US">
              <a:solidFill>
                <a:schemeClr val="bg1"/>
              </a:solidFill>
            </a:endParaRPr>
          </a:p>
          <a:p>
            <a:r>
              <a:rPr lang="en-GB" altLang="en-US">
                <a:solidFill>
                  <a:schemeClr val="bg1"/>
                </a:solidFill>
              </a:rPr>
              <a:t>}</a:t>
            </a:r>
            <a:endParaRPr lang="en-GB" altLang="en-US">
              <a:solidFill>
                <a:schemeClr val="bg1"/>
              </a:solidFill>
            </a:endParaRPr>
          </a:p>
          <a:p>
            <a:r>
              <a:rPr lang="en-GB" altLang="en-US">
                <a:solidFill>
                  <a:schemeClr val="bg1"/>
                </a:solidFill>
              </a:rPr>
              <a:t>if(E &lt; C){</a:t>
            </a:r>
            <a:endParaRPr lang="en-GB" altLang="en-US">
              <a:solidFill>
                <a:schemeClr val="bg1"/>
              </a:solidFill>
            </a:endParaRPr>
          </a:p>
          <a:p>
            <a:r>
              <a:rPr lang="en-GB" altLang="en-US">
                <a:solidFill>
                  <a:schemeClr val="bg1"/>
                </a:solidFill>
              </a:rPr>
              <a:t>	Y = E;</a:t>
            </a:r>
            <a:endParaRPr lang="en-GB" altLang="en-US">
              <a:solidFill>
                <a:schemeClr val="bg1"/>
              </a:solidFill>
            </a:endParaRPr>
          </a:p>
          <a:p>
            <a:r>
              <a:rPr lang="en-GB" altLang="en-US">
                <a:solidFill>
                  <a:schemeClr val="bg1"/>
                </a:solidFill>
              </a:rPr>
              <a:t>}</a:t>
            </a:r>
            <a:endParaRPr lang="en-GB" altLang="en-US">
              <a:solidFill>
                <a:schemeClr val="bg1"/>
              </a:solidFill>
            </a:endParaRPr>
          </a:p>
          <a:p>
            <a:r>
              <a:rPr lang="en-GB" altLang="en-US">
                <a:solidFill>
                  <a:schemeClr val="bg1"/>
                </a:solidFill>
              </a:rPr>
              <a:t>else {</a:t>
            </a:r>
            <a:endParaRPr lang="en-GB" altLang="en-US">
              <a:solidFill>
                <a:schemeClr val="bg1"/>
              </a:solidFill>
            </a:endParaRPr>
          </a:p>
          <a:p>
            <a:r>
              <a:rPr lang="en-GB" altLang="en-US">
                <a:solidFill>
                  <a:schemeClr val="bg1"/>
                </a:solidFill>
              </a:rPr>
              <a:t>	Y = C;</a:t>
            </a:r>
            <a:endParaRPr lang="en-GB" altLang="en-US">
              <a:solidFill>
                <a:schemeClr val="bg1"/>
              </a:solidFill>
            </a:endParaRPr>
          </a:p>
          <a:p>
            <a:r>
              <a:rPr lang="en-GB" altLang="en-US">
                <a:solidFill>
                  <a:schemeClr val="bg1"/>
                </a:solidFill>
              </a:rPr>
              <a:t>}</a:t>
            </a:r>
            <a:endParaRPr lang="en-GB" altLang="en-US">
              <a:solidFill>
                <a:schemeClr val="bg1"/>
              </a:solidFill>
            </a:endParaRPr>
          </a:p>
          <a:p>
            <a:r>
              <a:rPr lang="en-GB" altLang="en-US">
                <a:solidFill>
                  <a:schemeClr val="bg1"/>
                </a:solidFill>
              </a:rPr>
              <a:t>output Y;}</a:t>
            </a:r>
            <a:endParaRPr lang="en-GB" altLang="en-US">
              <a:solidFill>
                <a:schemeClr val="bg1"/>
              </a:solidFill>
            </a:endParaRPr>
          </a:p>
        </p:txBody>
      </p:sp>
      <p:pic>
        <p:nvPicPr>
          <p:cNvPr id="7" name="Picture 6" descr="pseudoc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6825" y="1304925"/>
            <a:ext cx="5150485" cy="49320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C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dvanced-technology-concept-visualization-circuit-260nw-2198551397"/>
          <p:cNvPicPr>
            <a:picLocks noChangeAspect="1"/>
          </p:cNvPicPr>
          <p:nvPr/>
        </p:nvPicPr>
        <p:blipFill>
          <a:blip r:embed="rId1"/>
          <a:srcRect b="7185"/>
          <a:stretch>
            <a:fillRect/>
          </a:stretch>
        </p:blipFill>
        <p:spPr>
          <a:xfrm>
            <a:off x="0" y="0"/>
            <a:ext cx="12192000" cy="3762375"/>
          </a:xfrm>
          <a:prstGeom prst="rect">
            <a:avLst/>
          </a:prstGeom>
        </p:spPr>
      </p:pic>
      <p:sp>
        <p:nvSpPr>
          <p:cNvPr id="31" name="任意多边形: 形状 30"/>
          <p:cNvSpPr/>
          <p:nvPr/>
        </p:nvSpPr>
        <p:spPr>
          <a:xfrm>
            <a:off x="12700" y="8256"/>
            <a:ext cx="12192000" cy="6400325"/>
          </a:xfrm>
          <a:custGeom>
            <a:avLst/>
            <a:gdLst>
              <a:gd name="connsiteX0" fmla="*/ 0 w 12192000"/>
              <a:gd name="connsiteY0" fmla="*/ 0 h 6400325"/>
              <a:gd name="connsiteX1" fmla="*/ 12192000 w 12192000"/>
              <a:gd name="connsiteY1" fmla="*/ 0 h 6400325"/>
              <a:gd name="connsiteX2" fmla="*/ 12192000 w 12192000"/>
              <a:gd name="connsiteY2" fmla="*/ 6400325 h 6400325"/>
              <a:gd name="connsiteX3" fmla="*/ 0 w 12192000"/>
              <a:gd name="connsiteY3" fmla="*/ 6400325 h 640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400325">
                <a:moveTo>
                  <a:pt x="0" y="0"/>
                </a:moveTo>
                <a:lnTo>
                  <a:pt x="12192000" y="0"/>
                </a:lnTo>
                <a:lnTo>
                  <a:pt x="12192000" y="6400325"/>
                </a:lnTo>
                <a:lnTo>
                  <a:pt x="0" y="6400325"/>
                </a:lnTo>
                <a:close/>
              </a:path>
            </a:pathLst>
          </a:custGeom>
          <a:gradFill flip="none" rotWithShape="1">
            <a:gsLst>
              <a:gs pos="0">
                <a:srgbClr val="040C16">
                  <a:alpha val="0"/>
                </a:srgbClr>
              </a:gs>
              <a:gs pos="86000">
                <a:srgbClr val="040C16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1" y="3761891"/>
            <a:ext cx="12191999" cy="3096109"/>
          </a:xfrm>
          <a:custGeom>
            <a:avLst/>
            <a:gdLst>
              <a:gd name="connsiteX0" fmla="*/ 0 w 12191999"/>
              <a:gd name="connsiteY0" fmla="*/ 0 h 3545890"/>
              <a:gd name="connsiteX1" fmla="*/ 12191999 w 12191999"/>
              <a:gd name="connsiteY1" fmla="*/ 0 h 3545890"/>
              <a:gd name="connsiteX2" fmla="*/ 12191999 w 12191999"/>
              <a:gd name="connsiteY2" fmla="*/ 3545890 h 3545890"/>
              <a:gd name="connsiteX3" fmla="*/ 0 w 12191999"/>
              <a:gd name="connsiteY3" fmla="*/ 3545890 h 354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545890">
                <a:moveTo>
                  <a:pt x="0" y="0"/>
                </a:moveTo>
                <a:lnTo>
                  <a:pt x="12191999" y="0"/>
                </a:lnTo>
                <a:lnTo>
                  <a:pt x="12191999" y="3545890"/>
                </a:lnTo>
                <a:lnTo>
                  <a:pt x="0" y="35458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14192" y="0"/>
            <a:ext cx="0" cy="685800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107888" y="1011599"/>
            <a:ext cx="9392106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GB" altLang="en-US" sz="4400" b="0" i="0" u="none" strike="noStrike" dirty="0">
                <a:gradFill flip="none" rotWithShape="1">
                  <a:gsLst>
                    <a:gs pos="0">
                      <a:srgbClr val="FFC000"/>
                    </a:gs>
                    <a:gs pos="100000">
                      <a:srgbClr val="FF6600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Arial" panose="020B0604020202020204" pitchFamily="34" charset="0"/>
              </a:rPr>
              <a:t>CONTROL TABLE</a:t>
            </a:r>
            <a:endParaRPr lang="en-GB" altLang="en-US" sz="4400" b="0" i="0" u="none" strike="noStrike" dirty="0">
              <a:gradFill flip="none" rotWithShape="1">
                <a:gsLst>
                  <a:gs pos="0">
                    <a:srgbClr val="FFC000"/>
                  </a:gs>
                  <a:gs pos="100000">
                    <a:srgbClr val="FF6600"/>
                  </a:gs>
                </a:gsLst>
                <a:lin ang="2700000" scaled="1"/>
                <a:tileRect/>
              </a:gradFill>
              <a:effectLst/>
              <a:latin typeface="+mj-lt"/>
              <a:ea typeface="Arial" panose="020B0604020202020204" pitchFamily="34" charset="0"/>
            </a:endParaRPr>
          </a:p>
        </p:txBody>
      </p:sp>
      <p:graphicFrame>
        <p:nvGraphicFramePr>
          <p:cNvPr id="2" name="Content Placeholder 1"/>
          <p:cNvGraphicFramePr/>
          <p:nvPr>
            <p:ph idx="1"/>
          </p:nvPr>
        </p:nvGraphicFramePr>
        <p:xfrm>
          <a:off x="814070" y="2699385"/>
          <a:ext cx="10516870" cy="33070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995170"/>
                <a:gridCol w="1009650"/>
                <a:gridCol w="1009650"/>
                <a:gridCol w="1427480"/>
                <a:gridCol w="1395095"/>
                <a:gridCol w="2177415"/>
                <a:gridCol w="1502410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INSTRUCTIONS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ELOAD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LOAD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MUXSEL1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MUXSEL2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OUTPUT_ENABLE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Q2Q1Q0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INPUT A, B, 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000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 OPERATION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001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E = 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010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E = 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011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100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 = E</a:t>
                      </a:r>
                      <a:r>
                        <a:rPr lang="en-GB" altLang="en-US"/>
                        <a:t>, OUTPUT Y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1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101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 =  C</a:t>
                      </a:r>
                      <a:r>
                        <a:rPr lang="en-GB" altLang="en-US"/>
                        <a:t>, OUTPUT Y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1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110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C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男人和女人在电视前&#10;&#10;中度可信度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" r="14383" b="2904"/>
          <a:stretch>
            <a:fillRect/>
          </a:stretch>
        </p:blipFill>
        <p:spPr>
          <a:xfrm>
            <a:off x="1628386" y="0"/>
            <a:ext cx="10563615" cy="6858000"/>
          </a:xfrm>
          <a:custGeom>
            <a:avLst/>
            <a:gdLst>
              <a:gd name="connsiteX0" fmla="*/ 0 w 10563615"/>
              <a:gd name="connsiteY0" fmla="*/ 0 h 6858000"/>
              <a:gd name="connsiteX1" fmla="*/ 10563615 w 10563615"/>
              <a:gd name="connsiteY1" fmla="*/ 0 h 6858000"/>
              <a:gd name="connsiteX2" fmla="*/ 10563615 w 10563615"/>
              <a:gd name="connsiteY2" fmla="*/ 6858000 h 6858000"/>
              <a:gd name="connsiteX3" fmla="*/ 0 w 105636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63615" h="6858000">
                <a:moveTo>
                  <a:pt x="0" y="0"/>
                </a:moveTo>
                <a:lnTo>
                  <a:pt x="10563615" y="0"/>
                </a:lnTo>
                <a:lnTo>
                  <a:pt x="105636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矩形: 圆角 6"/>
          <p:cNvSpPr/>
          <p:nvPr/>
        </p:nvSpPr>
        <p:spPr>
          <a:xfrm>
            <a:off x="0" y="0"/>
            <a:ext cx="7429500" cy="6858000"/>
          </a:xfrm>
          <a:prstGeom prst="roundRect">
            <a:avLst>
              <a:gd name="adj" fmla="val 0"/>
            </a:avLst>
          </a:prstGeom>
          <a:solidFill>
            <a:srgbClr val="040C1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12409" y="468664"/>
            <a:ext cx="19809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chemeClr val="bg1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ea typeface="Arial" panose="020B0604020202020204" pitchFamily="34" charset="0"/>
              </a:rPr>
              <a:t>WPS  </a:t>
            </a:r>
            <a:r>
              <a:rPr lang="en-US" altLang="zh-CN" dirty="0">
                <a:solidFill>
                  <a:srgbClr val="FFC000"/>
                </a:solidFill>
                <a:ea typeface="Arial" panose="020B0604020202020204" pitchFamily="34" charset="0"/>
              </a:rPr>
              <a:t>TEMPLATE</a:t>
            </a:r>
            <a:endParaRPr lang="en-US" altLang="zh-CN" dirty="0">
              <a:solidFill>
                <a:srgbClr val="FFC000"/>
              </a:solidFill>
              <a:ea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814192" y="0"/>
            <a:ext cx="0" cy="685800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069975" y="1087799"/>
            <a:ext cx="93921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4800" i="0" u="none" strike="noStrike" dirty="0">
                <a:gradFill flip="none" rotWithShape="1">
                  <a:gsLst>
                    <a:gs pos="0">
                      <a:srgbClr val="FFC000"/>
                    </a:gs>
                    <a:gs pos="100000">
                      <a:srgbClr val="FF6600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Arial" panose="020B0604020202020204" pitchFamily="34" charset="0"/>
              </a:rPr>
              <a:t>Short description </a:t>
            </a:r>
            <a:endParaRPr lang="en-US" altLang="zh-CN" sz="4800" i="0" u="none" strike="noStrike" dirty="0">
              <a:gradFill flip="none" rotWithShape="1">
                <a:gsLst>
                  <a:gs pos="0">
                    <a:srgbClr val="FFC000"/>
                  </a:gs>
                  <a:gs pos="100000">
                    <a:srgbClr val="FF6600"/>
                  </a:gs>
                </a:gsLst>
                <a:lin ang="2700000" scaled="1"/>
                <a:tileRect/>
              </a:gradFill>
              <a:effectLst/>
              <a:latin typeface="+mj-lt"/>
              <a:ea typeface="Arial" panose="020B0604020202020204" pitchFamily="34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1222142" y="2082583"/>
            <a:ext cx="74000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: 形状 18"/>
          <p:cNvSpPr/>
          <p:nvPr/>
        </p:nvSpPr>
        <p:spPr>
          <a:xfrm>
            <a:off x="814193" y="3748645"/>
            <a:ext cx="7076384" cy="1238245"/>
          </a:xfrm>
          <a:custGeom>
            <a:avLst/>
            <a:gdLst>
              <a:gd name="connsiteX0" fmla="*/ 0 w 5010150"/>
              <a:gd name="connsiteY0" fmla="*/ 0 h 6858000"/>
              <a:gd name="connsiteX1" fmla="*/ 5010150 w 5010150"/>
              <a:gd name="connsiteY1" fmla="*/ 0 h 6858000"/>
              <a:gd name="connsiteX2" fmla="*/ 5010150 w 5010150"/>
              <a:gd name="connsiteY2" fmla="*/ 6858000 h 6858000"/>
              <a:gd name="connsiteX3" fmla="*/ 0 w 50101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0150" h="6858000">
                <a:moveTo>
                  <a:pt x="0" y="0"/>
                </a:moveTo>
                <a:lnTo>
                  <a:pt x="5010150" y="0"/>
                </a:lnTo>
                <a:lnTo>
                  <a:pt x="501015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908377" y="4993594"/>
            <a:ext cx="11882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100" dirty="0">
                <a:solidFill>
                  <a:schemeClr val="bg1"/>
                </a:solidFill>
                <a:ea typeface="Arial" panose="020B0604020202020204" pitchFamily="34" charset="0"/>
              </a:rPr>
              <a:t>BUSINESS </a:t>
            </a:r>
            <a:endParaRPr lang="en-US" altLang="zh-CN" sz="1100" dirty="0">
              <a:solidFill>
                <a:schemeClr val="bg1"/>
              </a:solidFill>
              <a:ea typeface="Arial" panose="020B0604020202020204" pitchFamily="34" charset="0"/>
            </a:endParaRPr>
          </a:p>
          <a:p>
            <a:r>
              <a:rPr lang="en-US" altLang="zh-CN" sz="1100" dirty="0">
                <a:solidFill>
                  <a:schemeClr val="bg1"/>
                </a:solidFill>
                <a:ea typeface="Arial" panose="020B0604020202020204" pitchFamily="34" charset="0"/>
              </a:rPr>
              <a:t>TRAINING </a:t>
            </a:r>
            <a:endParaRPr lang="en-US" altLang="zh-CN" sz="1100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263834" y="5573296"/>
            <a:ext cx="2313803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050" dirty="0">
                <a:solidFill>
                  <a:schemeClr val="bg1"/>
                </a:solidFill>
              </a:rPr>
              <a:t>Presentations are communication tools that can be used as speeches, reports, and more.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pic>
        <p:nvPicPr>
          <p:cNvPr id="26" name="图形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6625" y="5006156"/>
            <a:ext cx="400050" cy="40005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661975" y="1722041"/>
            <a:ext cx="301175" cy="301175"/>
            <a:chOff x="7064679" y="4283901"/>
            <a:chExt cx="388307" cy="388307"/>
          </a:xfrm>
        </p:grpSpPr>
        <p:sp>
          <p:nvSpPr>
            <p:cNvPr id="28" name="椭圆 27"/>
            <p:cNvSpPr/>
            <p:nvPr/>
          </p:nvSpPr>
          <p:spPr>
            <a:xfrm>
              <a:off x="7064679" y="4283901"/>
              <a:ext cx="388307" cy="388307"/>
            </a:xfrm>
            <a:prstGeom prst="ellipse">
              <a:avLst/>
            </a:prstGeom>
            <a:solidFill>
              <a:srgbClr val="FFC000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十字形 28"/>
            <p:cNvSpPr/>
            <p:nvPr/>
          </p:nvSpPr>
          <p:spPr>
            <a:xfrm>
              <a:off x="7161209" y="4380431"/>
              <a:ext cx="195246" cy="195246"/>
            </a:xfrm>
            <a:prstGeom prst="plus">
              <a:avLst>
                <a:gd name="adj" fmla="val 4066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126923" y="2453949"/>
            <a:ext cx="26175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20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5400" dirty="0">
                <a:ln>
                  <a:solidFill>
                    <a:schemeClr val="bg1"/>
                  </a:solidFill>
                </a:ln>
                <a:noFill/>
                <a:ea typeface="Arial" panose="020B0604020202020204" pitchFamily="34" charset="0"/>
              </a:rPr>
              <a:t>01</a:t>
            </a:r>
            <a:endParaRPr lang="zh-CN" altLang="en-US" sz="5400" dirty="0">
              <a:ln>
                <a:solidFill>
                  <a:schemeClr val="bg1"/>
                </a:solidFill>
              </a:ln>
              <a:noFill/>
              <a:ea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26923" y="5284709"/>
            <a:ext cx="26175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20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5400" dirty="0">
                <a:ln>
                  <a:solidFill>
                    <a:schemeClr val="bg1"/>
                  </a:solidFill>
                </a:ln>
                <a:noFill/>
                <a:ea typeface="Arial" panose="020B0604020202020204" pitchFamily="34" charset="0"/>
              </a:rPr>
              <a:t>02</a:t>
            </a:r>
            <a:endParaRPr lang="zh-CN" altLang="en-US" sz="5400" dirty="0">
              <a:ln>
                <a:solidFill>
                  <a:schemeClr val="bg1"/>
                </a:solidFill>
              </a:ln>
              <a:noFill/>
              <a:ea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496847" y="2883350"/>
            <a:ext cx="5136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Presentations are communication tools that can be used as speeches, reports, and more.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541999" y="5702205"/>
            <a:ext cx="5136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Presentations are communication tools that can be used as speeches, reports, and more.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82333" y="2473775"/>
            <a:ext cx="46404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gradFill flip="none" rotWithShape="1">
                  <a:gsLst>
                    <a:gs pos="0">
                      <a:srgbClr val="FFC000"/>
                    </a:gs>
                    <a:gs pos="100000">
                      <a:srgbClr val="FF6600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2000" dirty="0">
                <a:ea typeface="Arial" panose="020B0604020202020204" pitchFamily="34" charset="0"/>
              </a:rPr>
              <a:t>Short description</a:t>
            </a:r>
            <a:endParaRPr lang="zh-CN" altLang="en-US" sz="2000" dirty="0">
              <a:ea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482333" y="5246791"/>
            <a:ext cx="46404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gradFill flip="none" rotWithShape="1">
                  <a:gsLst>
                    <a:gs pos="0">
                      <a:srgbClr val="FFC000"/>
                    </a:gs>
                    <a:gs pos="100000">
                      <a:srgbClr val="FF6600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2000" dirty="0">
                <a:ea typeface="Arial" panose="020B0604020202020204" pitchFamily="34" charset="0"/>
              </a:rPr>
              <a:t>Short description</a:t>
            </a:r>
            <a:endParaRPr lang="zh-CN" altLang="en-US" sz="2000" dirty="0">
              <a:ea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108075" y="4104304"/>
            <a:ext cx="14466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gradFill flip="none" rotWithShape="1">
                  <a:gsLst>
                    <a:gs pos="0">
                      <a:srgbClr val="FFC000"/>
                    </a:gs>
                    <a:gs pos="100000">
                      <a:srgbClr val="FF6600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ea typeface="Arial" panose="020B0604020202020204" pitchFamily="34" charset="0"/>
              </a:rPr>
              <a:t>80%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ea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496847" y="4165858"/>
            <a:ext cx="5136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Presentations are communication tools that can be used as speeches, reports, and more.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C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814192" y="0"/>
            <a:ext cx="0" cy="685800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536604" y="1087799"/>
            <a:ext cx="939210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GB" altLang="en-US" sz="4800" i="0" u="none" strike="noStrike" dirty="0">
                <a:gradFill flip="none" rotWithShape="1">
                  <a:gsLst>
                    <a:gs pos="0">
                      <a:srgbClr val="FFC000"/>
                    </a:gs>
                    <a:gs pos="100000">
                      <a:srgbClr val="FF6600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Arial" panose="020B0604020202020204" pitchFamily="34" charset="0"/>
              </a:rPr>
              <a:t>DATAPATH</a:t>
            </a:r>
            <a:r>
              <a:rPr lang="en-US" altLang="zh-CN" sz="4800" i="0" u="none" strike="noStrike" dirty="0">
                <a:gradFill flip="none" rotWithShape="1">
                  <a:gsLst>
                    <a:gs pos="0">
                      <a:srgbClr val="FFC000"/>
                    </a:gs>
                    <a:gs pos="100000">
                      <a:srgbClr val="FF6600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Arial" panose="020B0604020202020204" pitchFamily="34" charset="0"/>
              </a:rPr>
              <a:t> </a:t>
            </a:r>
            <a:endParaRPr lang="en-US" altLang="zh-CN" sz="4800" i="0" u="none" strike="noStrike" dirty="0">
              <a:gradFill flip="none" rotWithShape="1">
                <a:gsLst>
                  <a:gs pos="0">
                    <a:srgbClr val="FFC000"/>
                  </a:gs>
                  <a:gs pos="100000">
                    <a:srgbClr val="FF6600"/>
                  </a:gs>
                </a:gsLst>
                <a:lin ang="2700000" scaled="1"/>
                <a:tileRect/>
              </a:gradFill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03280" y="4303018"/>
            <a:ext cx="5136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</a:rPr>
              <a:t>Presentations are communication tools that can be used as demonstrations, lectures, speeches, reports, and more. Most of the time, they're presented before an audience. 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93754" y="3670815"/>
            <a:ext cx="5558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ea typeface="Arial" panose="020B0604020202020204" pitchFamily="34" charset="0"/>
              </a:rPr>
              <a:t>Add a short description</a:t>
            </a:r>
            <a:endParaRPr lang="zh-CN" altLang="en-US" sz="2400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708542" y="2844583"/>
            <a:ext cx="74000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/>
          <p:cNvSpPr/>
          <p:nvPr/>
        </p:nvSpPr>
        <p:spPr>
          <a:xfrm>
            <a:off x="6660309" y="5648325"/>
            <a:ext cx="2464641" cy="50901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006002" y="5718166"/>
            <a:ext cx="1801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800" dirty="0">
                <a:solidFill>
                  <a:srgbClr val="040C16"/>
                </a:solidFill>
                <a:ea typeface="Arial" panose="020B0604020202020204" pitchFamily="34" charset="0"/>
              </a:rPr>
              <a:t>Description</a:t>
            </a:r>
            <a:endParaRPr lang="zh-CN" altLang="en-US" sz="1800" dirty="0">
              <a:solidFill>
                <a:srgbClr val="040C16"/>
              </a:solidFill>
              <a:ea typeface="Arial" panose="020B060402020202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377808" y="2235717"/>
            <a:ext cx="301175" cy="301175"/>
            <a:chOff x="7064679" y="4283901"/>
            <a:chExt cx="388307" cy="388307"/>
          </a:xfrm>
        </p:grpSpPr>
        <p:sp>
          <p:nvSpPr>
            <p:cNvPr id="22" name="椭圆 21"/>
            <p:cNvSpPr/>
            <p:nvPr/>
          </p:nvSpPr>
          <p:spPr>
            <a:xfrm>
              <a:off x="7064679" y="4283901"/>
              <a:ext cx="388307" cy="388307"/>
            </a:xfrm>
            <a:prstGeom prst="ellipse">
              <a:avLst/>
            </a:prstGeom>
            <a:solidFill>
              <a:srgbClr val="FFC000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十字形 22"/>
            <p:cNvSpPr/>
            <p:nvPr/>
          </p:nvSpPr>
          <p:spPr>
            <a:xfrm>
              <a:off x="7161209" y="4380431"/>
              <a:ext cx="195246" cy="195246"/>
            </a:xfrm>
            <a:prstGeom prst="plus">
              <a:avLst>
                <a:gd name="adj" fmla="val 4066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形 2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12409" y="1733564"/>
            <a:ext cx="400050" cy="40005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998241" y="2259570"/>
            <a:ext cx="55589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040C16"/>
                </a:solidFill>
                <a:ea typeface="Arial" panose="020B0604020202020204" pitchFamily="34" charset="0"/>
              </a:rPr>
              <a:t>short </a:t>
            </a:r>
            <a:endParaRPr lang="en-US" altLang="zh-CN" sz="2000" dirty="0">
              <a:solidFill>
                <a:srgbClr val="040C16"/>
              </a:solidFill>
              <a:ea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rgbClr val="040C16"/>
                </a:solidFill>
                <a:ea typeface="Arial" panose="020B0604020202020204" pitchFamily="34" charset="0"/>
              </a:rPr>
              <a:t>description</a:t>
            </a:r>
            <a:endParaRPr lang="zh-CN" altLang="en-US" sz="2000" dirty="0">
              <a:solidFill>
                <a:srgbClr val="040C16"/>
              </a:solidFill>
              <a:ea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91124" y="2982219"/>
            <a:ext cx="1761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040C16"/>
                </a:solidFill>
              </a:rPr>
              <a:t>Presentations are communication tools.</a:t>
            </a:r>
            <a:endParaRPr lang="zh-CN" altLang="en-US" sz="1200" dirty="0">
              <a:solidFill>
                <a:srgbClr val="040C16"/>
              </a:solidFill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V="1">
            <a:off x="11496675" y="703480"/>
            <a:ext cx="0" cy="685800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dedidated processor -datapat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70" y="702945"/>
            <a:ext cx="5588000" cy="54540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C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00238" y="954449"/>
            <a:ext cx="9392106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GB" altLang="en-US" sz="4400" b="0" i="0" u="none" strike="noStrike" dirty="0">
                <a:gradFill flip="none" rotWithShape="1">
                  <a:gsLst>
                    <a:gs pos="0">
                      <a:srgbClr val="FFC000"/>
                    </a:gs>
                    <a:gs pos="100000">
                      <a:srgbClr val="FF6600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Arial" panose="020B0604020202020204" pitchFamily="34" charset="0"/>
              </a:rPr>
              <a:t>STATE DIAGRAM</a:t>
            </a:r>
            <a:endParaRPr lang="en-GB" altLang="en-US" sz="4400" b="0" i="0" u="none" strike="noStrike" dirty="0">
              <a:gradFill flip="none" rotWithShape="1">
                <a:gsLst>
                  <a:gs pos="0">
                    <a:srgbClr val="FFC000"/>
                  </a:gs>
                  <a:gs pos="100000">
                    <a:srgbClr val="FF6600"/>
                  </a:gs>
                </a:gsLst>
                <a:lin ang="2700000" scaled="1"/>
                <a:tileRect/>
              </a:gradFill>
              <a:effectLst/>
              <a:latin typeface="+mj-lt"/>
              <a:ea typeface="Arial" panose="020B0604020202020204" pitchFamily="34" charset="0"/>
            </a:endParaRPr>
          </a:p>
        </p:txBody>
      </p:sp>
      <p:graphicFrame>
        <p:nvGraphicFramePr>
          <p:cNvPr id="24" name="图表 23"/>
          <p:cNvGraphicFramePr/>
          <p:nvPr/>
        </p:nvGraphicFramePr>
        <p:xfrm>
          <a:off x="658495" y="955040"/>
          <a:ext cx="5010785" cy="590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14" name="Picture 13" descr="dedicated microprocessor - state diagram (1).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95" y="955675"/>
            <a:ext cx="4100830" cy="51790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C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男人坐在桌子前&#10;&#10;中度可信度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 t="36955" b="14618"/>
          <a:stretch>
            <a:fillRect/>
          </a:stretch>
        </p:blipFill>
        <p:spPr>
          <a:xfrm>
            <a:off x="30193" y="12044"/>
            <a:ext cx="12161801" cy="3730696"/>
          </a:xfrm>
          <a:prstGeom prst="rect">
            <a:avLst/>
          </a:prstGeom>
        </p:spPr>
      </p:pic>
      <p:sp>
        <p:nvSpPr>
          <p:cNvPr id="6" name="任意多边形: 形状 5"/>
          <p:cNvSpPr/>
          <p:nvPr/>
        </p:nvSpPr>
        <p:spPr>
          <a:xfrm rot="16200000">
            <a:off x="3996517" y="-3966321"/>
            <a:ext cx="4229164" cy="12161808"/>
          </a:xfrm>
          <a:custGeom>
            <a:avLst/>
            <a:gdLst>
              <a:gd name="connsiteX0" fmla="*/ 0 w 12192000"/>
              <a:gd name="connsiteY0" fmla="*/ 0 h 6400325"/>
              <a:gd name="connsiteX1" fmla="*/ 12192000 w 12192000"/>
              <a:gd name="connsiteY1" fmla="*/ 0 h 6400325"/>
              <a:gd name="connsiteX2" fmla="*/ 12192000 w 12192000"/>
              <a:gd name="connsiteY2" fmla="*/ 6400325 h 6400325"/>
              <a:gd name="connsiteX3" fmla="*/ 0 w 12192000"/>
              <a:gd name="connsiteY3" fmla="*/ 6400325 h 640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400325">
                <a:moveTo>
                  <a:pt x="0" y="0"/>
                </a:moveTo>
                <a:lnTo>
                  <a:pt x="12192000" y="0"/>
                </a:lnTo>
                <a:lnTo>
                  <a:pt x="12192000" y="6400325"/>
                </a:lnTo>
                <a:lnTo>
                  <a:pt x="0" y="6400325"/>
                </a:lnTo>
                <a:close/>
              </a:path>
            </a:pathLst>
          </a:custGeom>
          <a:gradFill flip="none" rotWithShape="1">
            <a:gsLst>
              <a:gs pos="0">
                <a:srgbClr val="040C16">
                  <a:alpha val="0"/>
                </a:srgbClr>
              </a:gs>
              <a:gs pos="86000">
                <a:srgbClr val="040C16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12409" y="468664"/>
            <a:ext cx="19809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chemeClr val="bg1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ea typeface="Arial" panose="020B0604020202020204" pitchFamily="34" charset="0"/>
              </a:rPr>
              <a:t>WPS  </a:t>
            </a:r>
            <a:r>
              <a:rPr lang="en-US" altLang="zh-CN" dirty="0">
                <a:solidFill>
                  <a:srgbClr val="FFC000"/>
                </a:solidFill>
                <a:ea typeface="Arial" panose="020B0604020202020204" pitchFamily="34" charset="0"/>
              </a:rPr>
              <a:t>TEMPLATE</a:t>
            </a:r>
            <a:endParaRPr lang="en-US" altLang="zh-CN" dirty="0">
              <a:solidFill>
                <a:srgbClr val="FFC000"/>
              </a:solidFill>
              <a:ea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814192" y="0"/>
            <a:ext cx="0" cy="685800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107888" y="1011599"/>
            <a:ext cx="9392106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GB" altLang="en-US" sz="4400" b="0" i="0" u="none" strike="noStrike" dirty="0">
                <a:gradFill flip="none" rotWithShape="1">
                  <a:gsLst>
                    <a:gs pos="0">
                      <a:srgbClr val="FFC000"/>
                    </a:gs>
                    <a:gs pos="100000">
                      <a:srgbClr val="FF6600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Arial" panose="020B0604020202020204" pitchFamily="34" charset="0"/>
              </a:rPr>
              <a:t>SIMULATION RESULT</a:t>
            </a:r>
            <a:endParaRPr lang="en-GB" altLang="en-US" sz="4400" b="0" i="0" u="none" strike="noStrike" dirty="0">
              <a:gradFill flip="none" rotWithShape="1">
                <a:gsLst>
                  <a:gs pos="0">
                    <a:srgbClr val="FFC000"/>
                  </a:gs>
                  <a:gs pos="100000">
                    <a:srgbClr val="FF6600"/>
                  </a:gs>
                </a:gsLst>
                <a:lin ang="2700000" scaled="1"/>
                <a:tileRect/>
              </a:gradFill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4070" y="2171700"/>
            <a:ext cx="10682605" cy="43173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020803" y="2365890"/>
            <a:ext cx="3998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gradFill flip="none" rotWithShape="1">
                  <a:gsLst>
                    <a:gs pos="0">
                      <a:srgbClr val="FFC000"/>
                    </a:gs>
                    <a:gs pos="100000">
                      <a:srgbClr val="FF6600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800" dirty="0">
                <a:solidFill>
                  <a:srgbClr val="040C16"/>
                </a:solidFill>
                <a:ea typeface="Arial" panose="020B0604020202020204" pitchFamily="34" charset="0"/>
              </a:rPr>
              <a:t>Add a short </a:t>
            </a:r>
            <a:r>
              <a:rPr lang="zh-CN" altLang="en-US" sz="1800" dirty="0">
                <a:solidFill>
                  <a:srgbClr val="040C16"/>
                </a:solidFill>
                <a:ea typeface="Arial" panose="020B0604020202020204" pitchFamily="34" charset="0"/>
              </a:rPr>
              <a:t>Description</a:t>
            </a:r>
            <a:endParaRPr lang="zh-CN" altLang="en-US" sz="1800" dirty="0">
              <a:solidFill>
                <a:srgbClr val="040C16"/>
              </a:solidFill>
              <a:ea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20804" y="2776417"/>
            <a:ext cx="8020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040C16"/>
                </a:solidFill>
              </a:rPr>
              <a:t>Presentations are communication tools that can be used as demonstrations, lectures, speeches, reports, and more. Most of the time, they're presented before an audience. </a:t>
            </a:r>
            <a:endParaRPr lang="zh-CN" altLang="en-US" sz="1200" dirty="0">
              <a:solidFill>
                <a:srgbClr val="040C16"/>
              </a:solidFill>
            </a:endParaRPr>
          </a:p>
        </p:txBody>
      </p:sp>
      <p:pic>
        <p:nvPicPr>
          <p:cNvPr id="2" name="Picture 1" descr="sim_resul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70" y="3321050"/>
            <a:ext cx="10682605" cy="29667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男人和女人在电视前&#10;&#10;中度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1"/>
          <a:stretch>
            <a:fillRect/>
          </a:stretch>
        </p:blipFill>
        <p:spPr>
          <a:xfrm>
            <a:off x="463464" y="0"/>
            <a:ext cx="11728536" cy="6858000"/>
          </a:xfrm>
          <a:custGeom>
            <a:avLst/>
            <a:gdLst>
              <a:gd name="connsiteX0" fmla="*/ 0 w 11728536"/>
              <a:gd name="connsiteY0" fmla="*/ 0 h 6858000"/>
              <a:gd name="connsiteX1" fmla="*/ 11728536 w 11728536"/>
              <a:gd name="connsiteY1" fmla="*/ 0 h 6858000"/>
              <a:gd name="connsiteX2" fmla="*/ 11728536 w 11728536"/>
              <a:gd name="connsiteY2" fmla="*/ 6858000 h 6858000"/>
              <a:gd name="connsiteX3" fmla="*/ 0 w 117285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28536" h="6858000">
                <a:moveTo>
                  <a:pt x="0" y="0"/>
                </a:moveTo>
                <a:lnTo>
                  <a:pt x="11728536" y="0"/>
                </a:lnTo>
                <a:lnTo>
                  <a:pt x="1172853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矩形: 圆角 23"/>
          <p:cNvSpPr/>
          <p:nvPr/>
        </p:nvSpPr>
        <p:spPr>
          <a:xfrm>
            <a:off x="3820438" y="0"/>
            <a:ext cx="837156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40C16">
                  <a:alpha val="0"/>
                </a:srgbClr>
              </a:gs>
              <a:gs pos="100000">
                <a:srgbClr val="040C16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88197" y="6152428"/>
            <a:ext cx="28939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20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100" dirty="0">
                <a:solidFill>
                  <a:schemeClr val="bg1"/>
                </a:solidFill>
                <a:ea typeface="Arial" panose="020B0604020202020204" pitchFamily="34" charset="0"/>
              </a:rPr>
              <a:t>PRESENTATION</a:t>
            </a:r>
            <a:endParaRPr lang="en-US" altLang="zh-CN" sz="1100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463464" y="0"/>
            <a:ext cx="3394552" cy="6858000"/>
          </a:xfrm>
          <a:prstGeom prst="roundRect">
            <a:avLst>
              <a:gd name="adj" fmla="val 0"/>
            </a:avLst>
          </a:prstGeom>
          <a:solidFill>
            <a:srgbClr val="040C1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88893" y="2512293"/>
            <a:ext cx="701085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6600" b="0" i="0" u="none" strike="noStrike" dirty="0">
                <a:gradFill flip="none" rotWithShape="1">
                  <a:gsLst>
                    <a:gs pos="0">
                      <a:srgbClr val="FFC000"/>
                    </a:gs>
                    <a:gs pos="100000">
                      <a:srgbClr val="FF6600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Arial" panose="020B0604020202020204" pitchFamily="34" charset="0"/>
              </a:rPr>
              <a:t>THANKS FOR WATCHING</a:t>
            </a:r>
            <a:endParaRPr lang="en-US" altLang="zh-CN" sz="6600" b="0" i="0" u="none" strike="noStrike" dirty="0">
              <a:gradFill flip="none" rotWithShape="1">
                <a:gsLst>
                  <a:gs pos="0">
                    <a:srgbClr val="FFC000"/>
                  </a:gs>
                  <a:gs pos="100000">
                    <a:srgbClr val="FF6600"/>
                  </a:gs>
                </a:gsLst>
                <a:lin ang="2700000" scaled="1"/>
                <a:tileRect/>
              </a:gradFill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40765" y="4965713"/>
            <a:ext cx="4255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/>
            </a:lvl1pPr>
          </a:lstStyle>
          <a:p>
            <a:r>
              <a:rPr lang="en-US" altLang="zh-CN" sz="1800" dirty="0">
                <a:solidFill>
                  <a:schemeClr val="bg1"/>
                </a:solidFill>
              </a:rPr>
              <a:t>Business Training Template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8893" y="1939519"/>
            <a:ext cx="55589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ea typeface="Arial" panose="020B0604020202020204" pitchFamily="34" charset="0"/>
              </a:rPr>
              <a:t>Add a short description</a:t>
            </a:r>
            <a:endParaRPr lang="zh-CN" altLang="en-US" sz="2000" dirty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26471" y="1319250"/>
            <a:ext cx="32054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100" dirty="0">
                <a:solidFill>
                  <a:schemeClr val="accent2"/>
                </a:solidFill>
                <a:ea typeface="Arial" panose="020B0604020202020204" pitchFamily="34" charset="0"/>
              </a:rPr>
              <a:t>BUSINESS </a:t>
            </a:r>
            <a:endParaRPr lang="en-US" altLang="zh-CN" sz="1100" dirty="0">
              <a:solidFill>
                <a:schemeClr val="accent2"/>
              </a:solidFill>
              <a:ea typeface="Arial" panose="020B0604020202020204" pitchFamily="34" charset="0"/>
            </a:endParaRPr>
          </a:p>
          <a:p>
            <a:r>
              <a:rPr lang="en-US" altLang="zh-CN" sz="1100" dirty="0">
                <a:solidFill>
                  <a:schemeClr val="accent2"/>
                </a:solidFill>
                <a:ea typeface="Arial" panose="020B0604020202020204" pitchFamily="34" charset="0"/>
              </a:rPr>
              <a:t>TRAINING </a:t>
            </a:r>
            <a:endParaRPr lang="en-US" altLang="zh-CN" sz="1100" dirty="0">
              <a:solidFill>
                <a:schemeClr val="accent2"/>
              </a:solidFill>
              <a:ea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12409" y="468664"/>
            <a:ext cx="19809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chemeClr val="bg1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ea typeface="Arial" panose="020B0604020202020204" pitchFamily="34" charset="0"/>
              </a:rPr>
              <a:t>WPS  </a:t>
            </a:r>
            <a:r>
              <a:rPr lang="en-US" altLang="zh-CN" dirty="0">
                <a:solidFill>
                  <a:srgbClr val="FFC000"/>
                </a:solidFill>
                <a:ea typeface="Arial" panose="020B0604020202020204" pitchFamily="34" charset="0"/>
              </a:rPr>
              <a:t>TEMPLATE</a:t>
            </a:r>
            <a:endParaRPr lang="en-US" altLang="zh-CN" dirty="0">
              <a:solidFill>
                <a:srgbClr val="FFC000"/>
              </a:solidFill>
              <a:ea typeface="Arial" panose="020B0604020202020204" pitchFamily="34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1212617" y="1848474"/>
            <a:ext cx="32567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814192" y="0"/>
            <a:ext cx="0" cy="685800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814192" y="5649238"/>
            <a:ext cx="7828767" cy="1208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8605381" y="5060515"/>
            <a:ext cx="3586619" cy="17974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661975" y="2046159"/>
            <a:ext cx="301175" cy="301175"/>
            <a:chOff x="7064679" y="4283901"/>
            <a:chExt cx="388307" cy="388307"/>
          </a:xfrm>
        </p:grpSpPr>
        <p:sp>
          <p:nvSpPr>
            <p:cNvPr id="35" name="椭圆 34"/>
            <p:cNvSpPr/>
            <p:nvPr/>
          </p:nvSpPr>
          <p:spPr>
            <a:xfrm>
              <a:off x="7064679" y="4283901"/>
              <a:ext cx="388307" cy="388307"/>
            </a:xfrm>
            <a:prstGeom prst="ellipse">
              <a:avLst/>
            </a:prstGeom>
            <a:solidFill>
              <a:srgbClr val="FFC000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十字形 35"/>
            <p:cNvSpPr/>
            <p:nvPr/>
          </p:nvSpPr>
          <p:spPr>
            <a:xfrm>
              <a:off x="7161209" y="4380431"/>
              <a:ext cx="195246" cy="195246"/>
            </a:xfrm>
            <a:prstGeom prst="plus">
              <a:avLst>
                <a:gd name="adj" fmla="val 4066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9073813" y="5486848"/>
            <a:ext cx="32054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ea typeface="Arial" panose="020B0604020202020204" pitchFamily="34" charset="0"/>
              </a:rPr>
              <a:t>BUSINESS 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ea typeface="Arial" panose="020B0604020202020204" pitchFamily="34" charset="0"/>
            </a:endParaRPr>
          </a:p>
          <a:p>
            <a:r>
              <a: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ea typeface="Arial" panose="020B0604020202020204" pitchFamily="34" charset="0"/>
              </a:rPr>
              <a:t>TRAINING 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ea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030471" y="5970918"/>
            <a:ext cx="277066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Presentations are communication tools that can be used as speeches, reports, and more.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061" y="5499410"/>
            <a:ext cx="400050" cy="400050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4407389" y="5993644"/>
            <a:ext cx="192551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1100" dirty="0">
                <a:solidFill>
                  <a:schemeClr val="accent4"/>
                </a:solidFill>
                <a:latin typeface="+mj-lt"/>
                <a:ea typeface="Arial" panose="020B0604020202020204" pitchFamily="34" charset="0"/>
              </a:rPr>
              <a:t>Presented to:</a:t>
            </a:r>
            <a:endParaRPr lang="en-US" altLang="zh-CN" sz="1100" dirty="0">
              <a:solidFill>
                <a:schemeClr val="accent4"/>
              </a:solidFill>
              <a:latin typeface="+mj-lt"/>
              <a:ea typeface="Arial" panose="020B0604020202020204" pitchFamily="34" charset="0"/>
            </a:endParaRPr>
          </a:p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Company Name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617121" y="5993644"/>
            <a:ext cx="1433146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accent4"/>
                </a:solidFill>
                <a:latin typeface="+mj-lt"/>
                <a:ea typeface="Arial" panose="020B0604020202020204" pitchFamily="34" charset="0"/>
              </a:rPr>
              <a:t>Prepared by:</a:t>
            </a:r>
            <a:endParaRPr lang="en-US" altLang="zh-CN" sz="1100" dirty="0">
              <a:solidFill>
                <a:schemeClr val="accent4"/>
              </a:solidFill>
              <a:latin typeface="+mj-lt"/>
              <a:ea typeface="Arial" panose="020B0604020202020204" pitchFamily="34" charset="0"/>
            </a:endParaRPr>
          </a:p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Agency Name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287194" y="5993644"/>
            <a:ext cx="15210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100" dirty="0">
                <a:solidFill>
                  <a:schemeClr val="accent4"/>
                </a:solidFill>
                <a:ea typeface="Arial" panose="020B0604020202020204" pitchFamily="34" charset="0"/>
              </a:rPr>
              <a:t>BUSINESS </a:t>
            </a:r>
            <a:endParaRPr lang="en-US" altLang="zh-CN" sz="1100" dirty="0">
              <a:solidFill>
                <a:schemeClr val="accent4"/>
              </a:solidFill>
              <a:ea typeface="Arial" panose="020B0604020202020204" pitchFamily="34" charset="0"/>
            </a:endParaRPr>
          </a:p>
          <a:p>
            <a:r>
              <a:rPr lang="en-US" altLang="zh-CN" sz="1100" dirty="0">
                <a:solidFill>
                  <a:schemeClr val="accent4"/>
                </a:solidFill>
                <a:ea typeface="Arial" panose="020B0604020202020204" pitchFamily="34" charset="0"/>
              </a:rPr>
              <a:t>TRAINING </a:t>
            </a:r>
            <a:endParaRPr lang="en-US" altLang="zh-CN" sz="1100" dirty="0">
              <a:solidFill>
                <a:schemeClr val="accent4"/>
              </a:solidFill>
              <a:ea typeface="Arial" panose="020B0604020202020204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817398" y="5652444"/>
            <a:ext cx="1047880" cy="448850"/>
            <a:chOff x="813279" y="5648325"/>
            <a:chExt cx="1047880" cy="448850"/>
          </a:xfrm>
        </p:grpSpPr>
        <p:sp>
          <p:nvSpPr>
            <p:cNvPr id="37" name="矩形 36"/>
            <p:cNvSpPr/>
            <p:nvPr/>
          </p:nvSpPr>
          <p:spPr>
            <a:xfrm>
              <a:off x="813279" y="5648325"/>
              <a:ext cx="524005" cy="448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337154" y="5648325"/>
              <a:ext cx="524005" cy="448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箭头: V 形 45"/>
            <p:cNvSpPr/>
            <p:nvPr/>
          </p:nvSpPr>
          <p:spPr>
            <a:xfrm>
              <a:off x="1559860" y="5793206"/>
              <a:ext cx="129091" cy="180727"/>
            </a:xfrm>
            <a:prstGeom prst="chevron">
              <a:avLst>
                <a:gd name="adj" fmla="val 7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箭头: V 形 46"/>
            <p:cNvSpPr/>
            <p:nvPr/>
          </p:nvSpPr>
          <p:spPr>
            <a:xfrm flipH="1">
              <a:off x="983211" y="5797325"/>
              <a:ext cx="129091" cy="180727"/>
            </a:xfrm>
            <a:prstGeom prst="chevron">
              <a:avLst>
                <a:gd name="adj" fmla="val 7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jM5MTBlNmI2YTY3ZjIxYzUzNmRhMGQyM2YxMDkyYjg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海外商务风02">
      <a:majorFont>
        <a:latin typeface="Mona-Sans Black Wide"/>
        <a:ea typeface=""/>
        <a:cs typeface=""/>
      </a:majorFont>
      <a:minorFont>
        <a:latin typeface="Gilro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1895</Words>
  <Application>WPS Presentation</Application>
  <PresentationFormat>宽屏</PresentationFormat>
  <Paragraphs>228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SimSun</vt:lpstr>
      <vt:lpstr>Wingdings</vt:lpstr>
      <vt:lpstr>Microsoft YaHei</vt:lpstr>
      <vt:lpstr>Gilroy</vt:lpstr>
      <vt:lpstr>Mona-Sans Black Wide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abbey</dc:creator>
  <cp:lastModifiedBy>isaac danso</cp:lastModifiedBy>
  <cp:revision>29</cp:revision>
  <dcterms:created xsi:type="dcterms:W3CDTF">2023-03-30T01:16:00Z</dcterms:created>
  <dcterms:modified xsi:type="dcterms:W3CDTF">2024-11-19T11:59:57Z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77A4DEFA12F4415EAE2CDEDC5F3BE1DD_13</vt:lpwstr>
  </property>
  <property fmtid="{D5CDD505-2E9C-101B-9397-08002B2CF9AE}" pid="3" name="KSOProductBuildVer">
    <vt:lpwstr>1033-12.2.0.18638</vt:lpwstr>
  </property>
</Properties>
</file>